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263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497d050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正态曲线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2e2bfb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正态分布的概率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46da90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正态分布的综合应用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271e8d994.choices?vop=1&amp;pid=446da90bf&amp;color=0,0,0&amp;bt=1&amp;bbb=1&amp;hb=1"/>
              <p:cNvSpPr/>
              <p:nvPr/>
            </p:nvSpPr>
            <p:spPr>
              <a:xfrm>
                <a:off x="832104" y="150876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按以往的统计数据，该市数学成绩能达到升一本分数要求的同学约占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，据此估计本次检测达到升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一本要求的数学成绩为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108分（精确到整数）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已知该市考生约有10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000名，某学生此次检测数学成绩为110分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，则该学生在全市排名大概位于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630∼3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名之间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21_1#271e8d994.choices?vop=1&amp;pid=446da90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r="-58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0_1#271e8d994.bracket?vop=1&amp;pid=446da90bf&amp;color=0,0,0&amp;vpa=6&amp;bbb=1&amp;answeroption=BCD">
            <a:extLst>
              <a:ext uri="{FF2B5EF4-FFF2-40B4-BE49-F238E27FC236}">
                <a16:creationId xmlns:a16="http://schemas.microsoft.com/office/drawing/2014/main" id="{769D8F61-EA28-ED64-EE90-17D8D7B6F331}"/>
              </a:ext>
            </a:extLst>
          </p:cNvPr>
          <p:cNvSpPr txBox="1"/>
          <p:nvPr/>
        </p:nvSpPr>
        <p:spPr>
          <a:xfrm>
            <a:off x="705104" y="1996440"/>
            <a:ext cx="359073" cy="4308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4" name="QC_5_AN.20_2#271e8d994.bracket?vop=1&amp;pid=446da90bf&amp;color=0,0,0&amp;vpa=6&amp;bbb=1&amp;answeroption=BCD">
            <a:extLst>
              <a:ext uri="{FF2B5EF4-FFF2-40B4-BE49-F238E27FC236}">
                <a16:creationId xmlns:a16="http://schemas.microsoft.com/office/drawing/2014/main" id="{C524279A-4DBE-4C89-CAFE-1477553D17A0}"/>
              </a:ext>
            </a:extLst>
          </p:cNvPr>
          <p:cNvSpPr txBox="1"/>
          <p:nvPr/>
        </p:nvSpPr>
        <p:spPr>
          <a:xfrm>
            <a:off x="705104" y="2428240"/>
            <a:ext cx="622300" cy="42672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5" name="QC_5_AN.20_3#271e8d994.bracket?vop=1&amp;pid=446da90bf&amp;color=0,0,0&amp;vpa=6&amp;bbb=1&amp;answeroption=BCD">
            <a:extLst>
              <a:ext uri="{FF2B5EF4-FFF2-40B4-BE49-F238E27FC236}">
                <a16:creationId xmlns:a16="http://schemas.microsoft.com/office/drawing/2014/main" id="{FB0ACAB4-0568-7695-3B1D-B64462A8D093}"/>
              </a:ext>
            </a:extLst>
          </p:cNvPr>
          <p:cNvSpPr txBox="1"/>
          <p:nvPr/>
        </p:nvSpPr>
        <p:spPr>
          <a:xfrm>
            <a:off x="705104" y="3279140"/>
            <a:ext cx="622300" cy="42672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2_1#271e8d994?vop=1&amp;pid=446da90bf&amp;color=0,0,0&amp;bt=1&amp;bbb=1&amp;hb=1"/>
              <p:cNvSpPr/>
              <p:nvPr/>
            </p:nvSpPr>
            <p:spPr>
              <a:xfrm>
                <a:off x="832104" y="1508760"/>
                <a:ext cx="10533888" cy="415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C，由题意可知，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比表格可知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0.25&lt;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&lt;0.26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0.25&lt;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&lt;0.26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&lt;108.2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,所以本次检测达到升一本要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求的数学成绩约为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108分,故C正确；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D，由题意可知，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110−103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(0.35)≈0.636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&gt;0.35)=1−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(0.35)≈0.363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方法：由于标准正态曲线以直线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为对称轴,在直线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两侧的对称区间上概率相等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,如若需计算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的概率,可转化为计算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的概率,两者概率之和为1）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000×0.363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632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,所以该学生在全市排名大概位于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630～3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640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名之间,故D正确.故选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2_1#271e8d994?vop=1&amp;pid=446da90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51630"/>
              </a:xfrm>
              <a:prstGeom prst="rect">
                <a:avLst/>
              </a:prstGeom>
              <a:blipFill>
                <a:blip r:embed="rId3"/>
                <a:stretch>
                  <a:fillRect l="-1389" r="-1100" b="-3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3_1#e1f22d925?vop=1&amp;pid=446da90bf&amp;color=0,0,0&amp;bt=1&amp;bbb=1&amp;hb=1"/>
              <p:cNvSpPr/>
              <p:nvPr/>
            </p:nvSpPr>
            <p:spPr>
              <a:xfrm>
                <a:off x="832104" y="1508760"/>
                <a:ext cx="10533888" cy="1573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某科研院校培育大枣新品种，新培育的大枣单果质量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）近似服从正态分布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(90,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，现有该新品种大枣10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000个，估计单果质量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[86,92]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范围内的大枣个数约为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23_1#e1f22d925?vop=1&amp;pid=446da90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573530"/>
              </a:xfrm>
              <a:prstGeom prst="rect">
                <a:avLst/>
              </a:prstGeom>
              <a:blipFill>
                <a:blip r:embed="rId3"/>
                <a:stretch>
                  <a:fillRect l="-1389" b="-8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4_1#e1f22d925.blank?vop=1&amp;pid=446da90bf&amp;color=0,0,0&amp;vpa=7&amp;bbb=1"/>
          <p:cNvSpPr/>
          <p:nvPr/>
        </p:nvSpPr>
        <p:spPr>
          <a:xfrm>
            <a:off x="9784810" y="1880235"/>
            <a:ext cx="8143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5_1#e1f22d925?vop=1&amp;pid=446da90bf&amp;color=0,0,0&amp;bbb=1&amp;hb=1"/>
              <p:cNvSpPr/>
              <p:nvPr/>
            </p:nvSpPr>
            <p:spPr>
              <a:xfrm>
                <a:off x="832104" y="3085591"/>
                <a:ext cx="10533888" cy="40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5_AS.25_1#e1f22d925?vop=1&amp;pid=446da90b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85591"/>
                <a:ext cx="10533888" cy="406400"/>
              </a:xfrm>
              <a:prstGeom prst="rect">
                <a:avLst/>
              </a:prstGeom>
              <a:blipFill>
                <a:blip r:embed="rId4"/>
                <a:stretch>
                  <a:fillRect l="-1389" b="-238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25_1#e1f22d925?vop=1&amp;pid=446da90bf&amp;color=0,0,0&amp;bbb=1&amp;hb=1">
                <a:extLst>
                  <a:ext uri="{FF2B5EF4-FFF2-40B4-BE49-F238E27FC236}">
                    <a16:creationId xmlns:a16="http://schemas.microsoft.com/office/drawing/2014/main" id="{12D176E6-D239-66FC-C28B-060C78059FB2}"/>
                  </a:ext>
                </a:extLst>
              </p:cNvPr>
              <p:cNvSpPr/>
              <p:nvPr/>
            </p:nvSpPr>
            <p:spPr>
              <a:xfrm>
                <a:off x="832104" y="3491991"/>
                <a:ext cx="10533888" cy="990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(86≤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7)=0.818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,因此,单果质量在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[86,92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范围内的大枣个数约为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000×0.818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B_5_AS.25_1#e1f22d925?vop=1&amp;pid=446da90bf&amp;color=0,0,0&amp;bbb=1&amp;hb=1">
                <a:extLst>
                  <a:ext uri="{FF2B5EF4-FFF2-40B4-BE49-F238E27FC236}">
                    <a16:creationId xmlns:a16="http://schemas.microsoft.com/office/drawing/2014/main" id="{12D176E6-D239-66FC-C28B-060C78059FB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91991"/>
                <a:ext cx="10533888" cy="990600"/>
              </a:xfrm>
              <a:prstGeom prst="rect">
                <a:avLst/>
              </a:prstGeom>
              <a:blipFill>
                <a:blip r:embed="rId5"/>
                <a:stretch>
                  <a:fillRect l="-810" b="-74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25_1#e1f22d925?vop=1&amp;pid=446da90bf&amp;color=0,0,0&amp;bbb=1&amp;hb=1">
                <a:extLst>
                  <a:ext uri="{FF2B5EF4-FFF2-40B4-BE49-F238E27FC236}">
                    <a16:creationId xmlns:a16="http://schemas.microsoft.com/office/drawing/2014/main" id="{7A518119-55D9-97A5-A854-FDEEA7FD81B4}"/>
                  </a:ext>
                </a:extLst>
              </p:cNvPr>
              <p:cNvSpPr/>
              <p:nvPr/>
            </p:nvSpPr>
            <p:spPr>
              <a:xfrm>
                <a:off x="832104" y="4469891"/>
                <a:ext cx="10533888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键点拨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解决此类问题一定要把握服从正态分布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在三个特殊区间的取值概率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将所求概率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然后利用特定值求出相应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要充分利用正态曲线的对称性和曲线与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轴之间的面积为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这些特殊性质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B_5_AS.25_1#e1f22d925?vop=1&amp;pid=446da90bf&amp;color=0,0,0&amp;bbb=1&amp;hb=1">
                <a:extLst>
                  <a:ext uri="{FF2B5EF4-FFF2-40B4-BE49-F238E27FC236}">
                    <a16:creationId xmlns:a16="http://schemas.microsoft.com/office/drawing/2014/main" id="{7A518119-55D9-97A5-A854-FDEEA7FD81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69891"/>
                <a:ext cx="10533888" cy="1570355"/>
              </a:xfrm>
              <a:prstGeom prst="rect">
                <a:avLst/>
              </a:prstGeom>
              <a:blipFill>
                <a:blip r:embed="rId6"/>
                <a:stretch>
                  <a:fillRect l="-1389" r="-405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9e9b4a910?vop=1&amp;pid=446da90bf&amp;color=0,0,0&amp;bt=1&amp;bbb=1&amp;hb=1"/>
          <p:cNvSpPr/>
          <p:nvPr/>
        </p:nvSpPr>
        <p:spPr>
          <a:xfrm>
            <a:off x="832104" y="150876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某商场在五一假期间开展了一项有奖闯关活动，并对每一关根据难度进行赋分，已知甲、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乙、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丙三人都参加了该项闯关活动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.每个人闯关活动累计得分服从正态分布，且满分为450分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，现要根据得分给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共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500名参加者中得分前400名发放奖励.</a:t>
            </a:r>
            <a:endParaRPr lang="en-US" altLang="zh-CN" dirty="0"/>
          </a:p>
        </p:txBody>
      </p:sp>
      <p:sp>
        <p:nvSpPr>
          <p:cNvPr id="3" name="QO_6_BD.27_1#4a096edb0?vop=1&amp;pid=9e9b4a910&amp;color=0,0,0&amp;bbb=1&amp;hb=1"/>
          <p:cNvSpPr/>
          <p:nvPr/>
        </p:nvSpPr>
        <p:spPr>
          <a:xfrm>
            <a:off x="832104" y="275158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（1）假设该闯关活动平均分数为171分，351分以上的共有57人，已知甲的得分为270分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，问甲能否获得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奖励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，请说明理由；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28_1#4a096edb0?vop=1&amp;pid=9e9b4a910&amp;color=0,0,0&amp;bt=1&amp;bbb=1"/>
              <p:cNvSpPr/>
              <p:nvPr/>
            </p:nvSpPr>
            <p:spPr>
              <a:xfrm>
                <a:off x="832104" y="1508760"/>
                <a:ext cx="10533888" cy="294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【解】甲能够获得奖励,理由如下：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此次闯关活动的分数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=171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1−0.954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≈0.022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（关键点利用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原则求出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351−171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1−0.682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≈0.158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7&lt;0.16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知前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400名参赛者的最低得分低于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,而甲的得分为270分,所以甲能够获得奖励.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28_1#4a096edb0?vop=1&amp;pid=9e9b4a91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945130"/>
              </a:xfrm>
              <a:prstGeom prst="rect">
                <a:avLst/>
              </a:prstGeom>
              <a:blipFill>
                <a:blip r:embed="rId3"/>
                <a:stretch>
                  <a:fillRect l="-1389" b="-45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9_1#1198d2da1?vop=1&amp;pid=9e9b4a910&amp;color=0,0,0&amp;bt=1&amp;bbb=1&amp;hb=1"/>
              <p:cNvSpPr/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（2）丙得知他的分数为430分，而乙告诉丙：“这次闯关活动平均分数为201分，351分以上共有57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人”，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请结合统计学知识帮助丙辨别乙所说信息的真伪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9_1#1198d2da1?vop=1&amp;pid=9e9b4a91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3530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0_1#1198d2da1?vop=1&amp;pid=9e9b4a910&amp;color=0,0,0&amp;bt=1&amp;bbb=1&amp;hb=1"/>
              <p:cNvSpPr/>
              <p:nvPr/>
            </p:nvSpPr>
            <p:spPr>
              <a:xfrm>
                <a:off x="832104" y="1508760"/>
                <a:ext cx="10533888" cy="4519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【解】假设乙所说为真,则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1−0.954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≈0.022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351−201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=201+3×75=426&lt;430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1−0.997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≈0.001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4&lt;0.005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为小概率事件,即丙的分数为430分是小概率事件,可认为其一般不可能发生,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但却又发生了,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所以可认为乙所说为假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30_1#1198d2da1?vop=1&amp;pid=9e9b4a91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19930"/>
              </a:xfrm>
              <a:prstGeom prst="rect">
                <a:avLst/>
              </a:prstGeom>
              <a:blipFill>
                <a:blip r:embed="rId3"/>
                <a:stretch>
                  <a:fillRect l="-1389" r="-1620" b="-31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2cbc2f91d?vop=1&amp;pid=446da90bf&amp;color=0,0,0&amp;bt=1&amp;bbb=1&amp;hb=1"/>
          <p:cNvSpPr/>
          <p:nvPr/>
        </p:nvSpPr>
        <p:spPr>
          <a:xfrm>
            <a:off x="832104" y="150876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为了切实加强学校体育工作，促进学生积极参加体育锻炼，养成良好的锻炼习惯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，某高中学校计划优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化课程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，增加学生体育锻炼时间，提高体质健康水平，某体质监测中心抽取了该校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10名学生进行体质测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，得到如下表格：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O_5_BD.31_2#2cbc2f91d?colgroup=11,3,3,3,3,3,3,3,3,3,3&amp;vop=1&amp;pid=446da90b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0321586"/>
                  </p:ext>
                </p:extLst>
              </p:nvPr>
            </p:nvGraphicFramePr>
            <p:xfrm>
              <a:off x="832105" y="2831592"/>
              <a:ext cx="10536012" cy="630048"/>
            </p:xfrm>
            <a:graphic>
              <a:graphicData uri="http://schemas.openxmlformats.org/drawingml/2006/table">
                <a:tbl>
                  <a:tblPr/>
                  <a:tblGrid>
                    <a:gridCol w="21436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序号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𝑖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成绩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O_5_BD.31_2#2cbc2f91d?colgroup=11,3,3,3,3,3,3,3,3,3,3&amp;vop=1&amp;pid=446da90b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0321586"/>
                  </p:ext>
                </p:extLst>
              </p:nvPr>
            </p:nvGraphicFramePr>
            <p:xfrm>
              <a:off x="832105" y="2831592"/>
              <a:ext cx="10536012" cy="630048"/>
            </p:xfrm>
            <a:graphic>
              <a:graphicData uri="http://schemas.openxmlformats.org/drawingml/2006/table">
                <a:tbl>
                  <a:tblPr/>
                  <a:tblGrid>
                    <a:gridCol w="21436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839232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4" t="-1923" r="-391761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4" t="-101923" r="-391761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1_3#2cbc2f91d?vop=1&amp;pid=446da90bf&amp;color=0,0,0&amp;bbb=1"/>
              <p:cNvSpPr/>
              <p:nvPr/>
            </p:nvSpPr>
            <p:spPr>
              <a:xfrm>
                <a:off x="832104" y="3593592"/>
                <a:ext cx="10533888" cy="59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记这10名学生体质测试成绩的平均分与方差分别为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，经计算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690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1_3#2cbc2f91d?vop=1&amp;pid=446da90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93592"/>
                <a:ext cx="10533888" cy="596900"/>
              </a:xfrm>
              <a:prstGeom prst="rect">
                <a:avLst/>
              </a:prstGeom>
              <a:blipFill>
                <a:blip r:embed="rId4"/>
                <a:stretch>
                  <a:fillRect l="-1389" r="-58" b="-20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2_1#ac61b45da?vop=1&amp;pid=2cbc2f91d&amp;color=0,0,0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（1）规定体质测试成绩低于50分为不合格，从这10名学生中任取3名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，记其中体质测试成绩不合格的人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2_1#ac61b45da?vop=1&amp;pid=2cbc2f91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23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3_1#ac61b45da?vop=1&amp;pid=2cbc2f91d&amp;color=0,0,0&amp;bbb=1"/>
              <p:cNvSpPr/>
              <p:nvPr/>
            </p:nvSpPr>
            <p:spPr>
              <a:xfrm>
                <a:off x="832104" y="2292477"/>
                <a:ext cx="10533888" cy="130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【解】依题意，体质测试成绩不合格的学生有3名，则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的可能取值为0，1，2，3.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3_1#ac61b45da?vop=1&amp;pid=2cbc2f91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477"/>
                <a:ext cx="10533888" cy="1306830"/>
              </a:xfrm>
              <a:prstGeom prst="rect">
                <a:avLst/>
              </a:prstGeom>
              <a:blipFill>
                <a:blip r:embed="rId4"/>
                <a:stretch>
                  <a:fillRect l="-1389" b="-11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QO_6_AN.33_2#ac61b45da?colgroup=3,12,12,12,12&amp;vop=1&amp;pid=2cbc2f91d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7090816"/>
                  </p:ext>
                </p:extLst>
              </p:nvPr>
            </p:nvGraphicFramePr>
            <p:xfrm>
              <a:off x="832105" y="3739007"/>
              <a:ext cx="10536016" cy="749745"/>
            </p:xfrm>
            <a:graphic>
              <a:graphicData uri="http://schemas.openxmlformats.org/drawingml/2006/table">
                <a:tbl>
                  <a:tblPr/>
                  <a:tblGrid>
                    <a:gridCol w="8582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7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QO_6_AN.33_2#ac61b45da?colgroup=3,12,12,12,12&amp;vop=1&amp;pid=2cbc2f91d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7090816"/>
                  </p:ext>
                </p:extLst>
              </p:nvPr>
            </p:nvGraphicFramePr>
            <p:xfrm>
              <a:off x="832105" y="3739007"/>
              <a:ext cx="10536016" cy="749745"/>
            </p:xfrm>
            <a:graphic>
              <a:graphicData uri="http://schemas.openxmlformats.org/drawingml/2006/table">
                <a:tbl>
                  <a:tblPr/>
                  <a:tblGrid>
                    <a:gridCol w="8582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9" t="-1923" r="-1127660" b="-1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7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9" t="-73611" r="-1127660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5768" t="-73611" r="-300504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5768" t="-73611" r="-200504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5768" t="-73611" r="-100504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5768" t="-73611" r="-504" b="-13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34_1#e98769cd4?vop=1&amp;pid=2cbc2f91d&amp;color=0,0,0&amp;bt=1&amp;bbb=1&amp;hb=1"/>
              <p:cNvSpPr/>
              <p:nvPr/>
            </p:nvSpPr>
            <p:spPr>
              <a:xfrm>
                <a:off x="832104" y="1508760"/>
                <a:ext cx="10533888" cy="1910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（2）经统计，该校高中生体质测试成绩近似服从正态分布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，用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的值分别作为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的近似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，若监测中心计划从全省抽查10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000名高中生进行体质测试，记这10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000名高中生的体质测试成绩恰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好落在区间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[30,82]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34_1#e98769cd4?vop=1&amp;pid=2cbc2f91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910080"/>
              </a:xfrm>
              <a:prstGeom prst="rect">
                <a:avLst/>
              </a:prstGeom>
              <a:blipFill>
                <a:blip r:embed="rId3"/>
                <a:stretch>
                  <a:fillRect l="-1389" t="-319" r="-1273" b="-73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5_1#e98769cd4?vop=1&amp;pid=2cbc2f91d&amp;color=0,0,0&amp;bbb=1&amp;hb=1"/>
              <p:cNvSpPr/>
              <p:nvPr/>
            </p:nvSpPr>
            <p:spPr>
              <a:xfrm>
                <a:off x="832104" y="3415792"/>
                <a:ext cx="10533888" cy="24561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×(38+41+44+51+54+56+58+64+74+80)=56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690=169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，记该校高中生体质测试成绩为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(30≤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≤82)=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学生的体质测试成绩恰好落在区间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[30,82]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000,0.954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000×0.954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5=9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35_1#e98769cd4?vop=1&amp;pid=2cbc2f91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5792"/>
                <a:ext cx="10533888" cy="2456180"/>
              </a:xfrm>
              <a:prstGeom prst="rect">
                <a:avLst/>
              </a:prstGeom>
              <a:blipFill>
                <a:blip r:embed="rId4"/>
                <a:stretch>
                  <a:fillRect l="-1389" t="-993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66a33ddb.fixed?pid=5f74cc87a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966a33ddb.fixed?pid=5f74cc87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7.5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正态分布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_1#1cbea92c0?vop=1&amp;pid=d497d050d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已知连续型随机变量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1_1#1cbea92c0?vop=1&amp;pid=d497d050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_1#1cbea92c0.bracket?vop=1&amp;pid=d497d050d&amp;color=0,0,0&amp;vpa=1"/>
          <p:cNvSpPr/>
          <p:nvPr/>
        </p:nvSpPr>
        <p:spPr>
          <a:xfrm>
            <a:off x="9787668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2#1cbea92c0.choices?vop=1&amp;pid=d497d050d&amp;color=0,0,0&amp;bbb=1"/>
              <p:cNvSpPr/>
              <p:nvPr/>
            </p:nvSpPr>
            <p:spPr>
              <a:xfrm>
                <a:off x="832104" y="187579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成中心对称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成中心对称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_2#1cbea92c0.choices?vop=1&amp;pid=d497d050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_1#1cbea92c0?vop=1&amp;pid=d497d050d&amp;color=0,0,0&amp;bbb=1&amp;hb=1"/>
              <p:cNvSpPr/>
              <p:nvPr/>
            </p:nvSpPr>
            <p:spPr>
              <a:xfrm>
                <a:off x="832104" y="2722372"/>
                <a:ext cx="1053388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【解析】由正态分布的性质可知,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单调递增,所以图象没有对称轴，故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分布密度曲线的对称轴是直线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（提示：正态曲线与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轴之间的区域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的面积为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1的应用）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的图象关于点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成中心对称，故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识点拨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正态曲线具有下列性质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轴上方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并且关于直线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时处于最高点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由这一点向左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右两边延伸时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曲线逐渐接近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；③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曲线对称轴位置由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曲线的形状由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3_1#1cbea92c0?vop=1&amp;pid=d497d050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2372"/>
                <a:ext cx="10533888" cy="2865755"/>
              </a:xfrm>
              <a:prstGeom prst="rect">
                <a:avLst/>
              </a:prstGeom>
              <a:blipFill>
                <a:blip r:embed="rId5"/>
                <a:stretch>
                  <a:fillRect l="-1389" r="-1331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4_1#9ef20e5c8?htil=1&amp;vop=1&amp;pid=d497d050d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0991" y="1591055"/>
            <a:ext cx="2276856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_2#9ef20e5c8?htil=1&amp;vop=1&amp;pid=d497d050d&amp;color=0,0,0&amp;bt=1&amp;bbb=1&amp;hb=1"/>
              <p:cNvSpPr/>
              <p:nvPr/>
            </p:nvSpPr>
            <p:spPr>
              <a:xfrm>
                <a:off x="832104" y="1508760"/>
                <a:ext cx="8174736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，这两个变量的正态曲线如图所示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4_2#9ef20e5c8?htil=1&amp;vop=1&amp;pid=d497d050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174736" cy="770255"/>
              </a:xfrm>
              <a:prstGeom prst="rect">
                <a:avLst/>
              </a:prstGeom>
              <a:blipFill>
                <a:blip r:embed="rId4"/>
                <a:stretch>
                  <a:fillRect l="-1790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_1#9ef20e5c8.bracket?vop=1&amp;pid=d497d050d&amp;color=0,0,0&amp;vpa=2"/>
          <p:cNvSpPr/>
          <p:nvPr/>
        </p:nvSpPr>
        <p:spPr>
          <a:xfrm>
            <a:off x="26156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_3#9ef20e5c8.choices?htil=1&amp;vop=1&amp;pid=d497d050d&amp;color=0,0,0&amp;bbb=1"/>
              <p:cNvSpPr/>
              <p:nvPr/>
            </p:nvSpPr>
            <p:spPr>
              <a:xfrm>
                <a:off x="832104" y="2286951"/>
                <a:ext cx="8174736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195318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195318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_3#9ef20e5c8.choices?htil=1&amp;vop=1&amp;pid=d497d050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6951"/>
                <a:ext cx="8174736" cy="765810"/>
              </a:xfrm>
              <a:prstGeom prst="rect">
                <a:avLst/>
              </a:prstGeom>
              <a:blipFill>
                <a:blip r:embed="rId5"/>
                <a:stretch>
                  <a:fillRect l="-1790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AS.6_1#9ef20e5c8?htil=2&amp;vop=1&amp;pid=d497d050d&amp;color=0,0,0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9925" y="1591056"/>
            <a:ext cx="2377440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6_2#9ef20e5c8?htil=2&amp;vop=1&amp;pid=d497d050d&amp;color=0,0,0&amp;bt=1&amp;bbb=1&amp;hb=1&amp;hs=1"/>
              <p:cNvSpPr/>
              <p:nvPr/>
            </p:nvSpPr>
            <p:spPr>
              <a:xfrm>
                <a:off x="832104" y="1508760"/>
                <a:ext cx="8074152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【解析】由正态曲线的对称性知,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,由图象形状可得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,如图.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A,由图象可得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,故A错误；对于B,若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,故B错误；对于C,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由图结合图象的对称性知,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,故C错误；对于D,若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,结合图象的对称性知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,故D正确.故选D.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AS.6_2#9ef20e5c8?htil=2&amp;vop=1&amp;pid=d497d050d&amp;color=0,0,0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074152" cy="2030730"/>
              </a:xfrm>
              <a:prstGeom prst="rect">
                <a:avLst/>
              </a:prstGeom>
              <a:blipFill>
                <a:blip r:embed="rId4"/>
                <a:stretch>
                  <a:fillRect l="-1813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6_3#9ef20e5c8?vop=1&amp;pid=d497d050d&amp;color=0,0,0&amp;bbb=1&amp;hb=1&amp;hs=1"/>
              <p:cNvSpPr/>
              <p:nvPr/>
            </p:nvSpPr>
            <p:spPr>
              <a:xfrm>
                <a:off x="832104" y="3535045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与正态曲线形状的关系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峰值越高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正态曲线越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瘦高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集中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峰值越低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正态曲线越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矮胖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时注意注意区分均值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与参数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AS.6_3#9ef20e5c8?vop=1&amp;pid=d497d050d&amp;color=0,0,0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5045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r="-116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338ebd3b1?vop=1&amp;pid=42e2bfb76&amp;color=0,0,0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(0.5&lt;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≤1.5)=0.4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&gt;1.5)=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7_1#338ebd3b1?vop=1&amp;pid=42e2bfb7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338ebd3b1.bracket?vop=1&amp;pid=42e2bfb76&amp;color=0,0,0&amp;vpa=3"/>
          <p:cNvSpPr/>
          <p:nvPr/>
        </p:nvSpPr>
        <p:spPr>
          <a:xfrm>
            <a:off x="8264810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7_2#338ebd3b1.choices?vop=1&amp;pid=42e2bfb76&amp;color=0,0,0&amp;bbb=1"/>
          <p:cNvSpPr/>
          <p:nvPr/>
        </p:nvSpPr>
        <p:spPr>
          <a:xfrm>
            <a:off x="832104" y="18757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endParaRPr lang="en-US" altLang="zh-CN" sz="1800" dirty="0"/>
          </a:p>
        </p:txBody>
      </p:sp>
      <p:sp>
        <p:nvSpPr>
          <p:cNvPr id="5" name="QC_5_EX.9_1#338ebd3b1?vop=1&amp;pid=42e2bfb76&amp;color=0,0,0&amp;bbb=1&amp;hb=1"/>
          <p:cNvSpPr/>
          <p:nvPr/>
        </p:nvSpPr>
        <p:spPr>
          <a:xfrm>
            <a:off x="832104" y="228727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已知正态分布在一个指定区间上的概率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求其在另一个指定区间上的概率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可考虑利用通法攻略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中的对称性求解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0_1#338ebd3b1?vop=1&amp;pid=42e2bfb76&amp;color=0,0,0&amp;bbb=1&amp;hb=1"/>
              <p:cNvSpPr/>
              <p:nvPr/>
            </p:nvSpPr>
            <p:spPr>
              <a:xfrm>
                <a:off x="832104" y="3060065"/>
                <a:ext cx="10533888" cy="11899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解析】因为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(0.5&lt;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≤1.5)=0.4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≤1.5)=0.2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&gt;1.5)=0.5−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≤1.5)=0.3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方法：利用正态曲线的对称性求概率的关键是利用正态曲线的对称轴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确定所求概率对应的随机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变量的区间与已知概率对应的随机变量的区间的关系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,必要时可借助图形判断）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故选A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0_1#338ebd3b1?vop=1&amp;pid=42e2bfb7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0065"/>
                <a:ext cx="10533888" cy="1189927"/>
              </a:xfrm>
              <a:prstGeom prst="rect">
                <a:avLst/>
              </a:prstGeom>
              <a:blipFill>
                <a:blip r:embed="rId4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1_1#cc7104071?vop=1&amp;pid=42e2bfb76&amp;color=0,0,0&amp;bt=1&amp;bbb=1&amp;hb=1"/>
              <p:cNvSpPr/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1_1#cc7104071?vop=1&amp;pid=42e2bfb7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63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2_1#cc7104071.bracket?vop=1&amp;pid=42e2bfb76&amp;color=0,0,0&amp;vpa=4"/>
          <p:cNvSpPr/>
          <p:nvPr/>
        </p:nvSpPr>
        <p:spPr>
          <a:xfrm>
            <a:off x="8888000" y="1516380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1_2#cc7104071.choices?vop=1&amp;pid=42e2bfb76&amp;color=0,0,0&amp;bbb=1"/>
              <p:cNvSpPr/>
              <p:nvPr/>
            </p:nvSpPr>
            <p:spPr>
              <a:xfrm>
                <a:off x="832104" y="274707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60472" algn="l"/>
                    <a:tab pos="5368544" algn="l"/>
                    <a:tab pos="81163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0.158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0.317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1_2#cc7104071.choices?vop=1&amp;pid=42e2bfb7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7072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EX.13_1#cc7104071?vop=1&amp;pid=42e2bfb76&amp;color=0,0,0&amp;bbb=1"/>
              <p:cNvSpPr/>
              <p:nvPr/>
            </p:nvSpPr>
            <p:spPr>
              <a:xfrm>
                <a:off x="832104" y="314966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本题先结合正态曲线的对称性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求得参数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再利用通法攻略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原则求解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EX.13_1#cc7104071?vop=1&amp;pid=42e2bfb7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49662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4_1#cc7104071?vop=1&amp;pid=42e2bfb76&amp;color=0,0,0&amp;bbb=1&amp;hb=1"/>
              <p:cNvSpPr/>
              <p:nvPr/>
            </p:nvSpPr>
            <p:spPr>
              <a:xfrm>
                <a:off x="832104" y="3522979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&gt;4−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：若两点关于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对称,则两点的横坐标之和为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&lt;2−4)=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1−0.682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=0.158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,故选A.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：注意标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准差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与方差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的误用,在概率区间公式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∈{1,2,3}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中直接代入方差值致错）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14_1#cc7104071?vop=1&amp;pid=42e2bfb7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2979"/>
                <a:ext cx="10533888" cy="1608455"/>
              </a:xfrm>
              <a:prstGeom prst="rect">
                <a:avLst/>
              </a:prstGeom>
              <a:blipFill>
                <a:blip r:embed="rId6"/>
                <a:stretch>
                  <a:fillRect l="-1389" r="-694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5_1#d85ffe72a?vop=1&amp;pid=42e2bfb76&amp;color=0,0,0&amp;bt=1&amp;bbb=1"/>
              <p:cNvSpPr/>
              <p:nvPr/>
            </p:nvSpPr>
            <p:spPr>
              <a:xfrm>
                <a:off x="832104" y="1508760"/>
                <a:ext cx="10533888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&lt;5)=2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 dirty="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5_BD.15_1#d85ffe72a?vop=1&amp;pid=42e2bfb7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17144"/>
              </a:xfrm>
              <a:prstGeom prst="rect">
                <a:avLst/>
              </a:prstGeom>
              <a:blipFill>
                <a:blip r:embed="rId3"/>
                <a:stretch>
                  <a:fillRect l="-1389" b="-273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6_1#d85ffe72a.blank?vop=1&amp;pid=42e2bfb76&amp;color=0,0,0&amp;vpa=5&amp;bbb=1&amp;rh=30.5"/>
              <p:cNvSpPr/>
              <p:nvPr/>
            </p:nvSpPr>
            <p:spPr>
              <a:xfrm>
                <a:off x="10070274" y="1580769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6_1#d85ffe72a.blank?vop=1&amp;pid=42e2bfb76&amp;color=0,0,0&amp;vpa=5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0274" y="1580769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EX.17_1#d85ffe72a?vop=1&amp;pid=42e2bfb76&amp;color=0,0,0&amp;bbb=1"/>
              <p:cNvSpPr/>
              <p:nvPr/>
            </p:nvSpPr>
            <p:spPr>
              <a:xfrm>
                <a:off x="832104" y="2029841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</a:t>
                </a:r>
                <a:r>
                  <a:rPr lang="en-US" altLang="zh-CN" sz="1800" b="1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略上分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本题先结合正态曲线的对称性得到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</m:t>
                    </m:r>
                  </m:oMath>
                </a14:m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pc="-5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的关系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再结合概率和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面积和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spc="-5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5_EX.17_1#d85ffe72a?vop=1&amp;pid=42e2bfb7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9841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8_1#d85ffe72a?vop=1&amp;pid=42e2bfb76&amp;color=0,0,0&amp;bbb=1&amp;hb=1"/>
              <p:cNvSpPr/>
              <p:nvPr/>
            </p:nvSpPr>
            <p:spPr>
              <a:xfrm>
                <a:off x="832104" y="2394331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,所以该正态曲线关于直线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对称.因为直线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对称,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（提示：正态曲线关于直线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对称,从而在关于直线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对称的区间上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概率相等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的所有可能值的概率之和为1,即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.将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&lt;5)=2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代入上式可得，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5_AS.18_1#d85ffe72a?vop=1&amp;pid=42e2bfb7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94331"/>
                <a:ext cx="10533888" cy="2095500"/>
              </a:xfrm>
              <a:prstGeom prst="rect">
                <a:avLst/>
              </a:prstGeom>
              <a:blipFill>
                <a:blip r:embed="rId6"/>
                <a:stretch>
                  <a:fillRect l="-1389" r="-1505" b="-37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9_1#271e8d994?vop=1&amp;pid=446da90bf&amp;color=0,0,0&amp;bt=1&amp;bbb=1&amp;hb=1"/>
              <p:cNvSpPr/>
              <p:nvPr/>
            </p:nvSpPr>
            <p:spPr>
              <a:xfrm>
                <a:off x="832104" y="1508760"/>
                <a:ext cx="10531904" cy="287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正态分布是最重要的概率分布之一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，它是由法国的数学家棣莫弗于1733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年提出，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但由于德国数学家高斯先应用于天文学研究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，故正态分布又称为高斯分布，记作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时称随机变量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服从标准正态分布，若令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，则可以证明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，即任意的正态分布可以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通过变换转化为标准正态分布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，那么对任意的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，通常记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也就是说，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对应的正态曲线与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内所围的面积.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为了解某市高三数学复习备考情况，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该市教研机构组织了一次模拟考试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,研究发现本次检测的数学成绩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）近似服从正态分布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(103,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9_1#271e8d994?vop=1&amp;pid=446da90b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2878455"/>
              </a:xfrm>
              <a:prstGeom prst="rect">
                <a:avLst/>
              </a:prstGeom>
              <a:blipFill>
                <a:blip r:embed="rId3"/>
                <a:stretch>
                  <a:fillRect l="-1390" r="-1216" b="-4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5_BD.19_1#271e8d994?vop=1&amp;pid=446da90bf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4865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9_2#271e8d994?vop=1&amp;pid=446da90bf&amp;color=0,0,0&amp;bbb=1"/>
              <p:cNvSpPr/>
              <p:nvPr/>
            </p:nvSpPr>
            <p:spPr>
              <a:xfrm>
                <a:off x="832104" y="4432934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参考数据：可供查询的（部分）标准正态分布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对应的概率值如表所示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9_2#271e8d994?vop=1&amp;pid=446da90b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32934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C_5_BD.19_3#271e8d994?colgroup=7,9,9,9,9,9&amp;vop=1&amp;pid=446da90b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519623"/>
                  </p:ext>
                </p:extLst>
              </p:nvPr>
            </p:nvGraphicFramePr>
            <p:xfrm>
              <a:off x="832105" y="4933251"/>
              <a:ext cx="10536014" cy="621285"/>
            </p:xfrm>
            <a:graphic>
              <a:graphicData uri="http://schemas.openxmlformats.org/drawingml/2006/table">
                <a:tbl>
                  <a:tblPr/>
                  <a:tblGrid>
                    <a:gridCol w="158085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𝛷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0.594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0.598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7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0.602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0.636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0.640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6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C_5_BD.19_3#271e8d994?colgroup=7,9,9,9,9,9&amp;vop=1&amp;pid=446da90b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519623"/>
                  </p:ext>
                </p:extLst>
              </p:nvPr>
            </p:nvGraphicFramePr>
            <p:xfrm>
              <a:off x="832105" y="4933251"/>
              <a:ext cx="10536014" cy="621285"/>
            </p:xfrm>
            <a:graphic>
              <a:graphicData uri="http://schemas.openxmlformats.org/drawingml/2006/table">
                <a:tbl>
                  <a:tblPr/>
                  <a:tblGrid>
                    <a:gridCol w="158085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86" t="-1923" r="-568340" b="-11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86" t="-103922" r="-568340" b="-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88435" t="-103922" r="-400680" b="-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88435" t="-103922" r="-300680" b="-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88435" t="-103922" r="-200680" b="-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88435" t="-103922" r="-100680" b="-137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88435" t="-103922" r="-680" b="-137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2296</Words>
  <Application>Microsoft Office PowerPoint</Application>
  <PresentationFormat>宽屏</PresentationFormat>
  <Paragraphs>200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 (正文)</vt:lpstr>
      <vt:lpstr>DengXian</vt:lpstr>
      <vt:lpstr>SimHei</vt:lpstr>
      <vt:lpstr>华文细黑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2025-10-20T03:07:26Z</dcterms:created>
  <dcterms:modified xsi:type="dcterms:W3CDTF">2025-10-20T03:11:14Z</dcterms:modified>
  <cp:category/>
  <cp:contentStatus/>
</cp:coreProperties>
</file>